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handoutMasterIdLst>
    <p:handoutMasterId r:id="rId15"/>
  </p:handoutMasterIdLst>
  <p:sldIdLst>
    <p:sldId id="256" r:id="rId3"/>
    <p:sldId id="269" r:id="rId4"/>
    <p:sldId id="270" r:id="rId5"/>
    <p:sldId id="288" r:id="rId6"/>
    <p:sldId id="289" r:id="rId7"/>
    <p:sldId id="287" r:id="rId8"/>
    <p:sldId id="290" r:id="rId9"/>
    <p:sldId id="286" r:id="rId10"/>
    <p:sldId id="291" r:id="rId11"/>
    <p:sldId id="273" r:id="rId12"/>
    <p:sldId id="292" r:id="rId13"/>
    <p:sldId id="29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3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BE219-401D-4B35-9531-0FBBCD9C6CDF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18169-5A38-42BF-8C93-400234CBC6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2A66-67E0-4DD1-934F-665A5BAC3FC8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8E43-9F3F-47D2-A55D-B262E7873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2A66-67E0-4DD1-934F-665A5BAC3FC8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8E43-9F3F-47D2-A55D-B262E7873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2A66-67E0-4DD1-934F-665A5BAC3FC8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8E43-9F3F-47D2-A55D-B262E7873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2F39-68BD-431B-9AD3-CE22F4DC13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3209-53EE-4A2C-81E1-22E0545D7D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2F39-68BD-431B-9AD3-CE22F4DC13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3209-53EE-4A2C-81E1-22E0545D7D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2F39-68BD-431B-9AD3-CE22F4DC13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3209-53EE-4A2C-81E1-22E0545D7D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2F39-68BD-431B-9AD3-CE22F4DC13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3209-53EE-4A2C-81E1-22E0545D7D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2F39-68BD-431B-9AD3-CE22F4DC13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3209-53EE-4A2C-81E1-22E0545D7D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2F39-68BD-431B-9AD3-CE22F4DC13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3209-53EE-4A2C-81E1-22E0545D7D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/>
                    </a14:imgEffect>
                    <a14:imgEffect>
                      <a14:sharpenSoften amoun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48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2F39-68BD-431B-9AD3-CE22F4DC13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3209-53EE-4A2C-81E1-22E0545D7D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2A66-67E0-4DD1-934F-665A5BAC3FC8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8E43-9F3F-47D2-A55D-B262E7873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2F39-68BD-431B-9AD3-CE22F4DC13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3209-53EE-4A2C-81E1-22E0545D7D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2F39-68BD-431B-9AD3-CE22F4DC13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3209-53EE-4A2C-81E1-22E0545D7D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2F39-68BD-431B-9AD3-CE22F4DC13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3209-53EE-4A2C-81E1-22E0545D7D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2A66-67E0-4DD1-934F-665A5BAC3FC8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8E43-9F3F-47D2-A55D-B262E7873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2A66-67E0-4DD1-934F-665A5BAC3FC8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8E43-9F3F-47D2-A55D-B262E7873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2A66-67E0-4DD1-934F-665A5BAC3FC8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8E43-9F3F-47D2-A55D-B262E7873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  <a14:imgEffect>
                      <a14:sharpenSoften amoun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2A66-67E0-4DD1-934F-665A5BAC3FC8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8E43-9F3F-47D2-A55D-B262E7873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2A66-67E0-4DD1-934F-665A5BAC3FC8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8E43-9F3F-47D2-A55D-B262E7873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2A66-67E0-4DD1-934F-665A5BAC3FC8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8E43-9F3F-47D2-A55D-B262E7873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62A66-67E0-4DD1-934F-665A5BAC3FC8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58E43-9F3F-47D2-A55D-B262E7873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2F39-68BD-431B-9AD3-CE22F4DC13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73209-53EE-4A2C-81E1-22E0545D7D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77271" y="2640622"/>
            <a:ext cx="864455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六子棋</a:t>
            </a:r>
            <a:r>
              <a:rPr lang="en-US" altLang="zh-CN" sz="5400" dirty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AI</a:t>
            </a:r>
            <a:r>
              <a:rPr lang="zh-CN" altLang="en-US" sz="5400" dirty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设计思路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08539" y="1241891"/>
            <a:ext cx="751335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Connect6</a:t>
            </a:r>
            <a:endParaRPr lang="zh-CN" altLang="en-US" sz="6000" dirty="0">
              <a:solidFill>
                <a:schemeClr val="bg2">
                  <a:lumMod val="2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85590" y="3348355"/>
            <a:ext cx="4020820" cy="7296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5"/>
          <p:cNvSpPr txBox="1"/>
          <p:nvPr/>
        </p:nvSpPr>
        <p:spPr>
          <a:xfrm>
            <a:off x="4236720" y="3467735"/>
            <a:ext cx="3719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</a:rPr>
              <a:t>主要算法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56255" y="3359785"/>
            <a:ext cx="935990" cy="729615"/>
            <a:chOff x="0" y="532828"/>
            <a:chExt cx="759125" cy="568897"/>
          </a:xfrm>
          <a:solidFill>
            <a:schemeClr val="bg1">
              <a:lumMod val="50000"/>
            </a:schemeClr>
          </a:solidFill>
        </p:grpSpPr>
        <p:sp>
          <p:nvSpPr>
            <p:cNvPr id="5" name="矩形 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8212455" y="3348355"/>
            <a:ext cx="935990" cy="729615"/>
            <a:chOff x="0" y="532828"/>
            <a:chExt cx="759125" cy="568897"/>
          </a:xfrm>
          <a:solidFill>
            <a:schemeClr val="bg1">
              <a:lumMod val="5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388485" y="2112010"/>
            <a:ext cx="3414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PART.04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08990" y="608965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主要算法：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73125" y="1469741"/>
            <a:ext cx="104457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贪心算法是主要算法。选择若干个分数最高的节点，然后对每个节点轮流进行若干次贪心落子。最后选择每个节点模拟落子结束后分数最高的</a:t>
            </a:r>
            <a:endParaRPr lang="en-US" altLang="zh-CN" sz="2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节点。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F2BC85E-5DEA-4C3C-AC38-87CA0A84DD84}"/>
              </a:ext>
            </a:extLst>
          </p:cNvPr>
          <p:cNvSpPr/>
          <p:nvPr/>
        </p:nvSpPr>
        <p:spPr>
          <a:xfrm>
            <a:off x="5257060" y="2572890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598C80B-5E40-40FC-8667-55745DE11C42}"/>
              </a:ext>
            </a:extLst>
          </p:cNvPr>
          <p:cNvSpPr/>
          <p:nvPr/>
        </p:nvSpPr>
        <p:spPr>
          <a:xfrm>
            <a:off x="3969798" y="3429000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F6423B1-FAA1-41F7-9314-AD92E668942C}"/>
              </a:ext>
            </a:extLst>
          </p:cNvPr>
          <p:cNvSpPr/>
          <p:nvPr/>
        </p:nvSpPr>
        <p:spPr>
          <a:xfrm>
            <a:off x="6624222" y="3429000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7693CA3-8A27-4AE2-8F87-C8505BA7CB47}"/>
              </a:ext>
            </a:extLst>
          </p:cNvPr>
          <p:cNvSpPr/>
          <p:nvPr/>
        </p:nvSpPr>
        <p:spPr>
          <a:xfrm>
            <a:off x="5257060" y="3434796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338544-44D7-4F10-BFEE-345597D86CF9}"/>
              </a:ext>
            </a:extLst>
          </p:cNvPr>
          <p:cNvSpPr/>
          <p:nvPr/>
        </p:nvSpPr>
        <p:spPr>
          <a:xfrm>
            <a:off x="7911484" y="3429000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FD11ECD-386E-4703-8972-97D9604CA696}"/>
              </a:ext>
            </a:extLst>
          </p:cNvPr>
          <p:cNvSpPr/>
          <p:nvPr/>
        </p:nvSpPr>
        <p:spPr>
          <a:xfrm>
            <a:off x="2524217" y="3429000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F6B8B66-F6BD-4259-8080-97D3E756F5B7}"/>
              </a:ext>
            </a:extLst>
          </p:cNvPr>
          <p:cNvCxnSpPr>
            <a:stCxn id="2" idx="2"/>
            <a:endCxn id="11" idx="7"/>
          </p:cNvCxnSpPr>
          <p:nvPr/>
        </p:nvCxnSpPr>
        <p:spPr>
          <a:xfrm flipH="1">
            <a:off x="3309758" y="2851813"/>
            <a:ext cx="1947302" cy="658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FD904FE-C369-4F3A-BD78-3D886C2C147B}"/>
              </a:ext>
            </a:extLst>
          </p:cNvPr>
          <p:cNvCxnSpPr>
            <a:stCxn id="2" idx="3"/>
            <a:endCxn id="7" idx="7"/>
          </p:cNvCxnSpPr>
          <p:nvPr/>
        </p:nvCxnSpPr>
        <p:spPr>
          <a:xfrm flipH="1">
            <a:off x="4755339" y="3049041"/>
            <a:ext cx="636498" cy="4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C04CE04-4A03-4940-8CFF-656AF0DED7A4}"/>
              </a:ext>
            </a:extLst>
          </p:cNvPr>
          <p:cNvCxnSpPr>
            <a:stCxn id="2" idx="4"/>
            <a:endCxn id="9" idx="0"/>
          </p:cNvCxnSpPr>
          <p:nvPr/>
        </p:nvCxnSpPr>
        <p:spPr>
          <a:xfrm>
            <a:off x="5717219" y="3130736"/>
            <a:ext cx="0" cy="30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326BF0D-2E85-4CCD-B549-4721D41075F3}"/>
              </a:ext>
            </a:extLst>
          </p:cNvPr>
          <p:cNvCxnSpPr>
            <a:stCxn id="2" idx="5"/>
            <a:endCxn id="8" idx="1"/>
          </p:cNvCxnSpPr>
          <p:nvPr/>
        </p:nvCxnSpPr>
        <p:spPr>
          <a:xfrm>
            <a:off x="6042601" y="3049041"/>
            <a:ext cx="716398" cy="4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79883C5-ECD5-4955-A14B-AA22ED01F9F6}"/>
              </a:ext>
            </a:extLst>
          </p:cNvPr>
          <p:cNvCxnSpPr>
            <a:stCxn id="2" idx="6"/>
            <a:endCxn id="10" idx="1"/>
          </p:cNvCxnSpPr>
          <p:nvPr/>
        </p:nvCxnSpPr>
        <p:spPr>
          <a:xfrm>
            <a:off x="6177378" y="2851813"/>
            <a:ext cx="1868883" cy="658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34552DDB-86A0-4FA7-A66E-8143478D1B4F}"/>
              </a:ext>
            </a:extLst>
          </p:cNvPr>
          <p:cNvSpPr/>
          <p:nvPr/>
        </p:nvSpPr>
        <p:spPr>
          <a:xfrm>
            <a:off x="3993339" y="4376455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A7347AF-2B4A-4189-83E6-A7F93C4CC3A7}"/>
              </a:ext>
            </a:extLst>
          </p:cNvPr>
          <p:cNvSpPr/>
          <p:nvPr/>
        </p:nvSpPr>
        <p:spPr>
          <a:xfrm>
            <a:off x="6647763" y="4376455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067FCF3-A057-49B4-B63F-7336D0FAF828}"/>
              </a:ext>
            </a:extLst>
          </p:cNvPr>
          <p:cNvSpPr/>
          <p:nvPr/>
        </p:nvSpPr>
        <p:spPr>
          <a:xfrm>
            <a:off x="5280601" y="4382251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8F0C770-8427-4B83-B9F5-2AE0CBE61256}"/>
              </a:ext>
            </a:extLst>
          </p:cNvPr>
          <p:cNvSpPr/>
          <p:nvPr/>
        </p:nvSpPr>
        <p:spPr>
          <a:xfrm>
            <a:off x="7935025" y="4376455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3090249-2F8B-47CC-90BC-356D02B8E363}"/>
              </a:ext>
            </a:extLst>
          </p:cNvPr>
          <p:cNvSpPr/>
          <p:nvPr/>
        </p:nvSpPr>
        <p:spPr>
          <a:xfrm>
            <a:off x="2547758" y="4376455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6E7B095-E7E5-4CF4-921F-B9709CEA8F72}"/>
              </a:ext>
            </a:extLst>
          </p:cNvPr>
          <p:cNvSpPr/>
          <p:nvPr/>
        </p:nvSpPr>
        <p:spPr>
          <a:xfrm>
            <a:off x="4016880" y="5323910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CFA925E-CB70-44DD-A4CD-8D731288CB17}"/>
              </a:ext>
            </a:extLst>
          </p:cNvPr>
          <p:cNvSpPr/>
          <p:nvPr/>
        </p:nvSpPr>
        <p:spPr>
          <a:xfrm>
            <a:off x="6671304" y="5323910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2783BF6-46DA-4ED3-92DD-11A9DEE9A4F2}"/>
              </a:ext>
            </a:extLst>
          </p:cNvPr>
          <p:cNvSpPr/>
          <p:nvPr/>
        </p:nvSpPr>
        <p:spPr>
          <a:xfrm>
            <a:off x="5304142" y="5329706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1D538E6-171A-41C4-9645-2CBDD31FD741}"/>
              </a:ext>
            </a:extLst>
          </p:cNvPr>
          <p:cNvSpPr/>
          <p:nvPr/>
        </p:nvSpPr>
        <p:spPr>
          <a:xfrm>
            <a:off x="7958566" y="5323910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A47535B-E3ED-4E68-8D82-1B7CE6A35F5C}"/>
              </a:ext>
            </a:extLst>
          </p:cNvPr>
          <p:cNvSpPr/>
          <p:nvPr/>
        </p:nvSpPr>
        <p:spPr>
          <a:xfrm>
            <a:off x="2571299" y="5323910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3946EE0-F183-42C4-ABF4-772C6F84177A}"/>
              </a:ext>
            </a:extLst>
          </p:cNvPr>
          <p:cNvSpPr/>
          <p:nvPr/>
        </p:nvSpPr>
        <p:spPr>
          <a:xfrm>
            <a:off x="4040421" y="6271365"/>
            <a:ext cx="920318" cy="5578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100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2CE970C-A147-41CE-85B1-E0AF88DC284A}"/>
              </a:ext>
            </a:extLst>
          </p:cNvPr>
          <p:cNvSpPr/>
          <p:nvPr/>
        </p:nvSpPr>
        <p:spPr>
          <a:xfrm>
            <a:off x="6694845" y="6271365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738C46D-0800-4BCF-8CD1-95F8759BC6DA}"/>
              </a:ext>
            </a:extLst>
          </p:cNvPr>
          <p:cNvSpPr/>
          <p:nvPr/>
        </p:nvSpPr>
        <p:spPr>
          <a:xfrm>
            <a:off x="5327683" y="6277161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C7C48AA-3A17-47FD-A5E1-21C2DF27423C}"/>
              </a:ext>
            </a:extLst>
          </p:cNvPr>
          <p:cNvSpPr/>
          <p:nvPr/>
        </p:nvSpPr>
        <p:spPr>
          <a:xfrm>
            <a:off x="7982107" y="6271365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40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0EF5C0D-6D85-43D2-ACC7-B74DAB65FA8D}"/>
              </a:ext>
            </a:extLst>
          </p:cNvPr>
          <p:cNvSpPr/>
          <p:nvPr/>
        </p:nvSpPr>
        <p:spPr>
          <a:xfrm>
            <a:off x="2594840" y="6271365"/>
            <a:ext cx="920318" cy="557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-100</a:t>
            </a:r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3C04007-350E-4341-8C2C-0639F5A5863A}"/>
              </a:ext>
            </a:extLst>
          </p:cNvPr>
          <p:cNvCxnSpPr>
            <a:stCxn id="11" idx="4"/>
            <a:endCxn id="36" idx="0"/>
          </p:cNvCxnSpPr>
          <p:nvPr/>
        </p:nvCxnSpPr>
        <p:spPr>
          <a:xfrm>
            <a:off x="2984376" y="3986846"/>
            <a:ext cx="70623" cy="228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B7A37EC-CEE6-4CE5-BCED-BDE58BDF294D}"/>
              </a:ext>
            </a:extLst>
          </p:cNvPr>
          <p:cNvCxnSpPr>
            <a:stCxn id="9" idx="4"/>
            <a:endCxn id="34" idx="0"/>
          </p:cNvCxnSpPr>
          <p:nvPr/>
        </p:nvCxnSpPr>
        <p:spPr>
          <a:xfrm>
            <a:off x="5717219" y="3992642"/>
            <a:ext cx="70623" cy="228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F90E669-DD7E-41AA-B06A-F6BE8561C3CB}"/>
              </a:ext>
            </a:extLst>
          </p:cNvPr>
          <p:cNvCxnSpPr>
            <a:stCxn id="7" idx="4"/>
            <a:endCxn id="32" idx="0"/>
          </p:cNvCxnSpPr>
          <p:nvPr/>
        </p:nvCxnSpPr>
        <p:spPr>
          <a:xfrm>
            <a:off x="4429957" y="3986846"/>
            <a:ext cx="70623" cy="228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AF272FA-4452-44CC-A506-8379CBF109D6}"/>
              </a:ext>
            </a:extLst>
          </p:cNvPr>
          <p:cNvCxnSpPr>
            <a:stCxn id="8" idx="4"/>
            <a:endCxn id="33" idx="0"/>
          </p:cNvCxnSpPr>
          <p:nvPr/>
        </p:nvCxnSpPr>
        <p:spPr>
          <a:xfrm>
            <a:off x="7084381" y="3986846"/>
            <a:ext cx="70623" cy="228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1562417-B4CA-4C90-8375-F7E64E0AF75E}"/>
              </a:ext>
            </a:extLst>
          </p:cNvPr>
          <p:cNvCxnSpPr>
            <a:stCxn id="10" idx="4"/>
            <a:endCxn id="35" idx="0"/>
          </p:cNvCxnSpPr>
          <p:nvPr/>
        </p:nvCxnSpPr>
        <p:spPr>
          <a:xfrm>
            <a:off x="8371643" y="3986846"/>
            <a:ext cx="70623" cy="228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63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2AC628D-A786-4291-ADC6-43DF6A7C52CD}"/>
              </a:ext>
            </a:extLst>
          </p:cNvPr>
          <p:cNvSpPr txBox="1"/>
          <p:nvPr/>
        </p:nvSpPr>
        <p:spPr>
          <a:xfrm>
            <a:off x="1389889" y="689616"/>
            <a:ext cx="97566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也许是因为之前受蒙特卡洛树搜索算法的影响，才有了我现在这个畸形算法。这个算法并不完备，经过大量的测试发现，不管是宽度过大还是深度过深，都会削弱该算法的能力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也许是因为贪心落子和敌方落子方式不尽相同，随着深度、宽度的扩大，误差逐渐积累。往往会看到之间这个算法说自己必胜，然而不一会就变成必输的事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  <a:p>
            <a:endParaRPr lang="en-US" altLang="zh-CN" sz="2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经过反复实验，最终发现当宽度为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，深度为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的时候，该算法的能力达到最大，用这组参数和同学、自己进行博弈发现没有一种算法能完胜它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没有出现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0:2)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6743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/>
          <p:nvPr/>
        </p:nvSpPr>
        <p:spPr bwMode="auto">
          <a:xfrm>
            <a:off x="5302277" y="1918031"/>
            <a:ext cx="4624705" cy="53911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chemeClr val="bg1">
                <a:lumMod val="50000"/>
              </a:schemeClr>
            </a:solidFill>
            <a:round/>
          </a:ln>
        </p:spPr>
        <p:txBody>
          <a:bodyPr lIns="51410" tIns="25705" rIns="51410" bIns="25705"/>
          <a:lstStyle/>
          <a:p>
            <a:endParaRPr lang="zh-CN" altLang="en-US" sz="1050"/>
          </a:p>
        </p:txBody>
      </p:sp>
      <p:sp>
        <p:nvSpPr>
          <p:cNvPr id="3" name="Freeform 10"/>
          <p:cNvSpPr/>
          <p:nvPr/>
        </p:nvSpPr>
        <p:spPr bwMode="auto">
          <a:xfrm>
            <a:off x="5302277" y="2814651"/>
            <a:ext cx="4624705" cy="53911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chemeClr val="bg1">
                <a:lumMod val="50000"/>
              </a:schemeClr>
            </a:solidFill>
            <a:round/>
          </a:ln>
        </p:spPr>
        <p:txBody>
          <a:bodyPr lIns="51410" tIns="25705" rIns="51410" bIns="25705"/>
          <a:lstStyle/>
          <a:p>
            <a:endParaRPr lang="zh-CN" altLang="en-US" sz="1050"/>
          </a:p>
        </p:txBody>
      </p:sp>
      <p:sp>
        <p:nvSpPr>
          <p:cNvPr id="4" name="Freeform 10"/>
          <p:cNvSpPr/>
          <p:nvPr/>
        </p:nvSpPr>
        <p:spPr bwMode="auto">
          <a:xfrm>
            <a:off x="5302277" y="3711906"/>
            <a:ext cx="4624070" cy="53911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rgbClr val="023D05"/>
            </a:solidFill>
            <a:round/>
          </a:ln>
        </p:spPr>
        <p:txBody>
          <a:bodyPr lIns="51410" tIns="25705" rIns="51410" bIns="25705"/>
          <a:lstStyle/>
          <a:p>
            <a:endParaRPr lang="zh-CN" altLang="en-US" sz="1050"/>
          </a:p>
        </p:txBody>
      </p:sp>
      <p:sp>
        <p:nvSpPr>
          <p:cNvPr id="5" name="Freeform 10"/>
          <p:cNvSpPr/>
          <p:nvPr/>
        </p:nvSpPr>
        <p:spPr bwMode="auto">
          <a:xfrm>
            <a:off x="5302277" y="4608526"/>
            <a:ext cx="4623435" cy="53911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noFill/>
          <a:ln w="10" cap="flat" cmpd="sng">
            <a:solidFill>
              <a:schemeClr val="bg1">
                <a:lumMod val="50000"/>
              </a:schemeClr>
            </a:solidFill>
            <a:round/>
          </a:ln>
        </p:spPr>
        <p:txBody>
          <a:bodyPr lIns="51410" tIns="25705" rIns="51410" bIns="25705"/>
          <a:lstStyle/>
          <a:p>
            <a:endParaRPr lang="zh-CN" altLang="en-US" sz="1050"/>
          </a:p>
        </p:txBody>
      </p:sp>
      <p:sp>
        <p:nvSpPr>
          <p:cNvPr id="6" name="TextBox 105"/>
          <p:cNvSpPr txBox="1">
            <a:spLocks noChangeArrowheads="1"/>
          </p:cNvSpPr>
          <p:nvPr/>
        </p:nvSpPr>
        <p:spPr bwMode="auto">
          <a:xfrm>
            <a:off x="7302610" y="2023759"/>
            <a:ext cx="2726055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0" tIns="25705" rIns="51410" bIns="2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整体感受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696612" y="1837386"/>
            <a:ext cx="685165" cy="589280"/>
            <a:chOff x="2446820" y="3582761"/>
            <a:chExt cx="674084" cy="579786"/>
          </a:xfrm>
          <a:solidFill>
            <a:srgbClr val="E7795E"/>
          </a:solidFill>
        </p:grpSpPr>
        <p:sp>
          <p:nvSpPr>
            <p:cNvPr id="8" name="Freeform 11"/>
            <p:cNvSpPr/>
            <p:nvPr/>
          </p:nvSpPr>
          <p:spPr bwMode="auto">
            <a:xfrm>
              <a:off x="2446820" y="3582761"/>
              <a:ext cx="674084" cy="8519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51410" tIns="25705" rIns="51410" bIns="25705"/>
            <a:lstStyle/>
            <a:p>
              <a:endParaRPr lang="zh-CN" altLang="en-US" sz="1050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2511588" y="3604589"/>
              <a:ext cx="544548" cy="5579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51410" tIns="25705" rIns="51410" bIns="25705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050"/>
            </a:p>
          </p:txBody>
        </p:sp>
        <p:sp>
          <p:nvSpPr>
            <p:cNvPr id="10" name="TextBox 106"/>
            <p:cNvSpPr txBox="1">
              <a:spLocks noChangeArrowheads="1"/>
            </p:cNvSpPr>
            <p:nvPr/>
          </p:nvSpPr>
          <p:spPr bwMode="auto">
            <a:xfrm>
              <a:off x="2595353" y="3720745"/>
              <a:ext cx="377825" cy="41297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10" tIns="25705" rIns="51410" bIns="2570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11" name="TextBox 108"/>
          <p:cNvSpPr txBox="1">
            <a:spLocks noChangeArrowheads="1"/>
          </p:cNvSpPr>
          <p:nvPr/>
        </p:nvSpPr>
        <p:spPr bwMode="auto">
          <a:xfrm>
            <a:off x="7302610" y="2921022"/>
            <a:ext cx="2726055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0" tIns="25705" rIns="51410" bIns="2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研发过程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696612" y="2734641"/>
            <a:ext cx="685165" cy="589280"/>
            <a:chOff x="2446820" y="4468698"/>
            <a:chExt cx="674084" cy="579785"/>
          </a:xfrm>
          <a:solidFill>
            <a:srgbClr val="E7795E"/>
          </a:solidFill>
        </p:grpSpPr>
        <p:sp>
          <p:nvSpPr>
            <p:cNvPr id="13" name="Freeform 11"/>
            <p:cNvSpPr/>
            <p:nvPr/>
          </p:nvSpPr>
          <p:spPr bwMode="auto">
            <a:xfrm>
              <a:off x="2446820" y="4468698"/>
              <a:ext cx="674084" cy="8519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51410" tIns="25705" rIns="51410" bIns="25705"/>
            <a:lstStyle/>
            <a:p>
              <a:endParaRPr lang="zh-CN" altLang="en-US" sz="1050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2511588" y="4490525"/>
              <a:ext cx="544548" cy="5579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51410" tIns="25705" rIns="51410" bIns="25705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050"/>
            </a:p>
          </p:txBody>
        </p:sp>
        <p:sp>
          <p:nvSpPr>
            <p:cNvPr id="15" name="TextBox 109"/>
            <p:cNvSpPr txBox="1">
              <a:spLocks noChangeArrowheads="1"/>
            </p:cNvSpPr>
            <p:nvPr/>
          </p:nvSpPr>
          <p:spPr bwMode="auto">
            <a:xfrm>
              <a:off x="2593479" y="4562957"/>
              <a:ext cx="377825" cy="4129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10" tIns="25705" rIns="51410" bIns="2570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16" name="TextBox 115"/>
          <p:cNvSpPr txBox="1">
            <a:spLocks noChangeArrowheads="1"/>
          </p:cNvSpPr>
          <p:nvPr/>
        </p:nvSpPr>
        <p:spPr bwMode="auto">
          <a:xfrm>
            <a:off x="7301975" y="3817622"/>
            <a:ext cx="272669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0" tIns="25705" rIns="51410" bIns="2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数据结构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696612" y="3631896"/>
            <a:ext cx="685165" cy="589280"/>
            <a:chOff x="6757212" y="3596733"/>
            <a:chExt cx="674084" cy="579786"/>
          </a:xfrm>
          <a:solidFill>
            <a:srgbClr val="E7795E"/>
          </a:solidFill>
        </p:grpSpPr>
        <p:sp>
          <p:nvSpPr>
            <p:cNvPr id="18" name="Freeform 11"/>
            <p:cNvSpPr/>
            <p:nvPr/>
          </p:nvSpPr>
          <p:spPr bwMode="auto">
            <a:xfrm>
              <a:off x="6757212" y="3596733"/>
              <a:ext cx="674084" cy="8519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51410" tIns="25705" rIns="51410" bIns="25705"/>
            <a:lstStyle/>
            <a:p>
              <a:endParaRPr lang="zh-CN" altLang="en-US" sz="1050"/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6821980" y="3618561"/>
              <a:ext cx="544548" cy="5579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51410" tIns="25705" rIns="51410" bIns="25705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050"/>
            </a:p>
          </p:txBody>
        </p:sp>
        <p:sp>
          <p:nvSpPr>
            <p:cNvPr id="20" name="TextBox 116"/>
            <p:cNvSpPr txBox="1">
              <a:spLocks noChangeArrowheads="1"/>
            </p:cNvSpPr>
            <p:nvPr/>
          </p:nvSpPr>
          <p:spPr bwMode="auto">
            <a:xfrm>
              <a:off x="6903871" y="3691261"/>
              <a:ext cx="377825" cy="41297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10" tIns="25705" rIns="51410" bIns="2570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sp>
        <p:nvSpPr>
          <p:cNvPr id="21" name="TextBox 117"/>
          <p:cNvSpPr txBox="1">
            <a:spLocks noChangeArrowheads="1"/>
          </p:cNvSpPr>
          <p:nvPr/>
        </p:nvSpPr>
        <p:spPr bwMode="auto">
          <a:xfrm>
            <a:off x="7301975" y="4713627"/>
            <a:ext cx="272542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0" tIns="25705" rIns="51410" bIns="2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主要算法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696612" y="4529151"/>
            <a:ext cx="685165" cy="589280"/>
            <a:chOff x="6757212" y="4475801"/>
            <a:chExt cx="674084" cy="579786"/>
          </a:xfrm>
          <a:solidFill>
            <a:srgbClr val="E7795E"/>
          </a:solidFill>
        </p:grpSpPr>
        <p:sp>
          <p:nvSpPr>
            <p:cNvPr id="23" name="Freeform 11"/>
            <p:cNvSpPr/>
            <p:nvPr/>
          </p:nvSpPr>
          <p:spPr bwMode="auto">
            <a:xfrm>
              <a:off x="6757212" y="4475801"/>
              <a:ext cx="674084" cy="8519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lIns="51410" tIns="25705" rIns="51410" bIns="25705"/>
            <a:lstStyle/>
            <a:p>
              <a:endParaRPr lang="zh-CN" altLang="en-US" sz="1050"/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6821980" y="4497629"/>
              <a:ext cx="544548" cy="5579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lIns="51410" tIns="25705" rIns="51410" bIns="25705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050"/>
            </a:p>
          </p:txBody>
        </p:sp>
        <p:sp>
          <p:nvSpPr>
            <p:cNvPr id="25" name="TextBox 118"/>
            <p:cNvSpPr txBox="1">
              <a:spLocks noChangeArrowheads="1"/>
            </p:cNvSpPr>
            <p:nvPr/>
          </p:nvSpPr>
          <p:spPr bwMode="auto">
            <a:xfrm>
              <a:off x="6888253" y="4612809"/>
              <a:ext cx="377825" cy="41297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10" tIns="25705" rIns="51410" bIns="2570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2085575" y="2959622"/>
            <a:ext cx="20015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  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85575" y="3793377"/>
            <a:ext cx="20015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50"/>
                            </p:stCondLst>
                            <p:childTnLst>
                              <p:par>
                                <p:cTn id="3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50"/>
                            </p:stCondLst>
                            <p:childTnLst>
                              <p:par>
                                <p:cTn id="4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0"/>
                            </p:stCondLst>
                            <p:childTnLst>
                              <p:par>
                                <p:cTn id="5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8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350"/>
                            </p:stCondLst>
                            <p:childTnLst>
                              <p:par>
                                <p:cTn id="5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50"/>
                            </p:stCondLst>
                            <p:childTnLst>
                              <p:par>
                                <p:cTn id="6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11" grpId="0"/>
      <p:bldP spid="16" grpId="0"/>
      <p:bldP spid="21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85590" y="3348355"/>
            <a:ext cx="4020820" cy="7296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5"/>
          <p:cNvSpPr txBox="1"/>
          <p:nvPr/>
        </p:nvSpPr>
        <p:spPr>
          <a:xfrm>
            <a:off x="4242435" y="3467100"/>
            <a:ext cx="3719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整体感受</a:t>
            </a:r>
            <a:endParaRPr lang="zh-CN" altLang="en-US" sz="2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56255" y="3359785"/>
            <a:ext cx="935990" cy="729615"/>
            <a:chOff x="0" y="532828"/>
            <a:chExt cx="759125" cy="568897"/>
          </a:xfrm>
          <a:solidFill>
            <a:schemeClr val="bg1">
              <a:lumMod val="50000"/>
            </a:schemeClr>
          </a:solidFill>
        </p:grpSpPr>
        <p:sp>
          <p:nvSpPr>
            <p:cNvPr id="5" name="矩形 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8212455" y="3348355"/>
            <a:ext cx="935990" cy="729615"/>
            <a:chOff x="0" y="532828"/>
            <a:chExt cx="759125" cy="568897"/>
          </a:xfrm>
          <a:solidFill>
            <a:schemeClr val="bg1">
              <a:lumMod val="5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388485" y="2112010"/>
            <a:ext cx="3414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PART.01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028190" y="1130300"/>
            <a:ext cx="877760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我下了这么多天棋，感觉六子棋体验不好。</a:t>
            </a:r>
          </a:p>
          <a:p>
            <a:pPr algn="l"/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 一局下来有差不多一般的时间都在迫着。 基本上从第四步开始就一直在重复这个过程，你连我堵，我连你堵……这样基本上十几回合就分出胜负了，如果这时没有分出胜负，那到局终也很可能分不出胜负</a:t>
            </a:r>
          </a:p>
          <a:p>
            <a:pPr algn="l"/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 (针对某种算法而言)而且先手/后手优势很难弥补，一般都是黑子赢或者都是白子赢。在这一点上除非棋力相差很大，否则不能弥补这种差距。</a:t>
            </a:r>
          </a:p>
          <a:p>
            <a:pPr algn="l"/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 算法间可比性较差。很容易出现A赢了B(总是能赢)，B赢了C，然后C又赢了A这种情况。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85590" y="3348355"/>
            <a:ext cx="4020820" cy="7296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5"/>
          <p:cNvSpPr txBox="1"/>
          <p:nvPr/>
        </p:nvSpPr>
        <p:spPr>
          <a:xfrm>
            <a:off x="4242435" y="3467100"/>
            <a:ext cx="3719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研发过程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56255" y="3359785"/>
            <a:ext cx="935990" cy="729615"/>
            <a:chOff x="0" y="532828"/>
            <a:chExt cx="759125" cy="568897"/>
          </a:xfrm>
          <a:solidFill>
            <a:schemeClr val="bg1">
              <a:lumMod val="50000"/>
            </a:schemeClr>
          </a:solidFill>
        </p:grpSpPr>
        <p:sp>
          <p:nvSpPr>
            <p:cNvPr id="5" name="矩形 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8212455" y="3348355"/>
            <a:ext cx="935990" cy="729615"/>
            <a:chOff x="0" y="532828"/>
            <a:chExt cx="759125" cy="568897"/>
          </a:xfrm>
          <a:solidFill>
            <a:schemeClr val="bg1">
              <a:lumMod val="5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388485" y="2112010"/>
            <a:ext cx="3414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PART.02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bldLvl="0" animBg="1"/>
      <p:bldP spid="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541145" y="782955"/>
            <a:ext cx="9317990" cy="529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第一周：了解基本的关于六子棋、估值函数、扫描方式的知识。改装了一个贪心算法。</a:t>
            </a:r>
          </a:p>
          <a:p>
            <a:pPr algn="l">
              <a:buClrTx/>
              <a:buSzTx/>
              <a:buNone/>
            </a:pPr>
            <a:endParaRPr lang="zh-CN" altLang="en-US" sz="2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第二周：预习关于蒙特卡洛树搜索算法。写了一个蒙特卡洛树算法六子棋。但代码结构较差、</a:t>
            </a:r>
          </a:p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分支语句过多、估值函数不合理、棋盘扫描方式不合理……结果就是下不过贪心算法。同时也发现</a:t>
            </a:r>
          </a:p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了蒙特卡洛树搜索算法不合理。结果随机性太强，随机模拟基本不能反映落子的利弊。</a:t>
            </a:r>
          </a:p>
          <a:p>
            <a:pPr algn="l">
              <a:buClrTx/>
              <a:buSzTx/>
              <a:buNone/>
            </a:pPr>
            <a:endParaRPr lang="zh-CN" altLang="en-US" sz="2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第三周：放弃之前的几乎所有工作，重新开始写。几乎不用分支语句，放弃蒙特卡洛树搜索，</a:t>
            </a:r>
          </a:p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明确估值函数的写法。优化数据结构。调整参数……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85590" y="3348355"/>
            <a:ext cx="4020820" cy="7296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5"/>
          <p:cNvSpPr txBox="1"/>
          <p:nvPr/>
        </p:nvSpPr>
        <p:spPr>
          <a:xfrm>
            <a:off x="4242435" y="3467100"/>
            <a:ext cx="3719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数据结构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56255" y="3359785"/>
            <a:ext cx="935990" cy="729615"/>
            <a:chOff x="0" y="532828"/>
            <a:chExt cx="759125" cy="568897"/>
          </a:xfrm>
          <a:solidFill>
            <a:schemeClr val="bg1">
              <a:lumMod val="50000"/>
            </a:schemeClr>
          </a:solidFill>
        </p:grpSpPr>
        <p:sp>
          <p:nvSpPr>
            <p:cNvPr id="5" name="矩形 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8212455" y="3348355"/>
            <a:ext cx="935990" cy="729615"/>
            <a:chOff x="0" y="532828"/>
            <a:chExt cx="759125" cy="568897"/>
          </a:xfrm>
          <a:solidFill>
            <a:schemeClr val="bg1">
              <a:lumMod val="5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388485" y="2112010"/>
            <a:ext cx="3414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PART.03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bldLvl="0" animBg="1"/>
      <p:bldP spid="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08990" y="608965"/>
            <a:ext cx="1833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棋盘设计：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520825" y="1265555"/>
            <a:ext cx="1044575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采用29 * 29 的unsigned char 棋盘，char方便进行memset操作，并且char的大小完全够用，节省空间。29 * 29 是不用做越界检查，减少分支语句。</a:t>
            </a:r>
          </a:p>
          <a:p>
            <a:pPr algn="l">
              <a:buClrTx/>
              <a:buSzTx/>
              <a:buNone/>
            </a:pPr>
            <a:endParaRPr lang="zh-CN" altLang="en-US" sz="2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棋盘赋值：己方棋子赋值为 0b 0000 0111, 敌方棋子赋值为 0b 0000 0001， 空格赋值为</a:t>
            </a:r>
          </a:p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0b 0000 0000, 棋盘外(不在19 * 19 内)赋值为 0b 0010 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111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EB0A67-0C12-4D9F-9B63-D890AFC0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4896689"/>
            <a:ext cx="2505425" cy="1219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08990" y="608965"/>
            <a:ext cx="1833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棋盘设计：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520825" y="1265555"/>
            <a:ext cx="104457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这样赋值后只用把每六个相邻的棋子的值加起来就能获得这一路</a:t>
            </a:r>
          </a:p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的分数。比如敌方有四个相连的子，那棋子的值为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，对应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-10000</a:t>
            </a:r>
          </a:p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如果这四个相连的子中间有一个我方棋子，那分数就是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 对应</a:t>
            </a:r>
            <a:endParaRPr lang="en-US" altLang="zh-CN" sz="2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零分。如果有棋盘之外的棋子，那分数就是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46+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，对应零分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2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371E05-23B5-4A60-8244-FF6AB620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2958326"/>
            <a:ext cx="7926568" cy="36187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692</Words>
  <Application>Microsoft Office PowerPoint</Application>
  <PresentationFormat>宽屏</PresentationFormat>
  <Paragraphs>68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方正舒体</vt:lpstr>
      <vt:lpstr>微软雅黑</vt:lpstr>
      <vt:lpstr>Arial</vt:lpstr>
      <vt:lpstr>Calibri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可爱设计</dc:creator>
  <cp:lastModifiedBy>一博 康</cp:lastModifiedBy>
  <cp:revision>14</cp:revision>
  <dcterms:created xsi:type="dcterms:W3CDTF">2018-08-10T00:55:00Z</dcterms:created>
  <dcterms:modified xsi:type="dcterms:W3CDTF">2021-05-27T19:20:17Z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KSOTemplateUUID">
    <vt:lpwstr>v1.0_mb_we28NTD/2YFWQqHxnABPog==</vt:lpwstr>
  </property>
  <property fmtid="{D5CDD505-2E9C-101B-9397-08002B2CF9AE}" pid="4" name="ICV">
    <vt:lpwstr>44C7D3D98B8944FC80B3004511FD937F</vt:lpwstr>
  </property>
  <property fmtid="{D5CDD505-2E9C-101B-9397-08002B2CF9AE}" pid="5" name="KSOSaveFontToCloudKey">
    <vt:lpwstr>1077644354_btnclosed</vt:lpwstr>
  </property>
</Properties>
</file>